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6" r:id="rId2"/>
  </p:sldIdLst>
  <p:sldSz cx="12192000" cy="6858000"/>
  <p:notesSz cx="6797675" cy="9926638"/>
  <p:defaultTextStyle>
    <a:defPPr>
      <a:defRPr lang="da-DK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llemlayout 2 - Markering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CF1AB2-1976-4502-BF36-3FF5EA218861}" styleName="Mellemlayout 4 - Markering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86" d="100"/>
          <a:sy n="86" d="100"/>
        </p:scale>
        <p:origin x="528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idehove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a-DK"/>
          </a:p>
        </p:txBody>
      </p:sp>
      <p:sp>
        <p:nvSpPr>
          <p:cNvPr id="3" name="Pladsholder til dato 2"/>
          <p:cNvSpPr>
            <a:spLocks noGrp="1"/>
          </p:cNvSpPr>
          <p:nvPr>
            <p:ph type="dt" idx="1"/>
          </p:nvPr>
        </p:nvSpPr>
        <p:spPr>
          <a:xfrm>
            <a:off x="3850444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AE319C0-34BE-4521-8072-FD35AA344D82}" type="datetimeFigureOut">
              <a:rPr lang="da-DK" smtClean="0"/>
              <a:t>13-09-2024</a:t>
            </a:fld>
            <a:endParaRPr lang="da-DK"/>
          </a:p>
        </p:txBody>
      </p:sp>
      <p:sp>
        <p:nvSpPr>
          <p:cNvPr id="4" name="Pladsholder til slidebillede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a-DK"/>
          </a:p>
        </p:txBody>
      </p:sp>
      <p:sp>
        <p:nvSpPr>
          <p:cNvPr id="5" name="Pladsholder til noter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a-DK" smtClean="0"/>
              <a:t>Rediger typografien i masterens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da-DK"/>
          </a:p>
        </p:txBody>
      </p:sp>
      <p:sp>
        <p:nvSpPr>
          <p:cNvPr id="6" name="Pladsholder til sidefod 5"/>
          <p:cNvSpPr>
            <a:spLocks noGrp="1"/>
          </p:cNvSpPr>
          <p:nvPr>
            <p:ph type="ftr" sz="quarter" idx="4"/>
          </p:nvPr>
        </p:nvSpPr>
        <p:spPr>
          <a:xfrm>
            <a:off x="0" y="9428585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a-DK"/>
          </a:p>
        </p:txBody>
      </p:sp>
      <p:sp>
        <p:nvSpPr>
          <p:cNvPr id="7" name="Pladsholder til slidenummer 6"/>
          <p:cNvSpPr>
            <a:spLocks noGrp="1"/>
          </p:cNvSpPr>
          <p:nvPr>
            <p:ph type="sldNum" sz="quarter" idx="5"/>
          </p:nvPr>
        </p:nvSpPr>
        <p:spPr>
          <a:xfrm>
            <a:off x="3850444" y="9428585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1B0E497-C1D3-419B-ACD6-11BA18A8B445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49766050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a-DK" smtClean="0"/>
              <a:t>Klik for at redigere i master</a:t>
            </a:r>
            <a:endParaRPr lang="da-DK"/>
          </a:p>
        </p:txBody>
      </p:sp>
      <p:sp>
        <p:nvSpPr>
          <p:cNvPr id="3" name="Undertitel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a-DK" smtClean="0"/>
              <a:t>Klik for at redigere undertiteltypografien i masteren</a:t>
            </a:r>
            <a:endParaRPr lang="da-DK"/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D3FF93-2EA2-41CB-A3F8-7F4F0F71963A}" type="datetimeFigureOut">
              <a:rPr lang="da-DK" smtClean="0"/>
              <a:t>13-09-2024</a:t>
            </a:fld>
            <a:endParaRPr lang="da-DK"/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sli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8778D4-A665-4099-9649-E621177B1DB3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0761831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og lodre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smtClean="0"/>
              <a:t>Klik for at redigere i master</a:t>
            </a:r>
            <a:endParaRPr lang="da-DK"/>
          </a:p>
        </p:txBody>
      </p:sp>
      <p:sp>
        <p:nvSpPr>
          <p:cNvPr id="3" name="Pladsholder til lodret tite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a-DK" smtClean="0"/>
              <a:t>Rediger typografien i masterens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da-DK"/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D3FF93-2EA2-41CB-A3F8-7F4F0F71963A}" type="datetimeFigureOut">
              <a:rPr lang="da-DK" smtClean="0"/>
              <a:t>13-09-2024</a:t>
            </a:fld>
            <a:endParaRPr lang="da-DK"/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sli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8778D4-A665-4099-9649-E621177B1DB3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5803061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et ti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et tite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a-DK" smtClean="0"/>
              <a:t>Klik for at redigere i master</a:t>
            </a:r>
            <a:endParaRPr lang="da-DK"/>
          </a:p>
        </p:txBody>
      </p:sp>
      <p:sp>
        <p:nvSpPr>
          <p:cNvPr id="3" name="Pladsholder til lodret tite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a-DK" smtClean="0"/>
              <a:t>Rediger typografien i masterens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da-DK"/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D3FF93-2EA2-41CB-A3F8-7F4F0F71963A}" type="datetimeFigureOut">
              <a:rPr lang="da-DK" smtClean="0"/>
              <a:t>13-09-2024</a:t>
            </a:fld>
            <a:endParaRPr lang="da-DK"/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sli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8778D4-A665-4099-9649-E621177B1DB3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8644635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og indholdsobjek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smtClean="0"/>
              <a:t>Klik for at redigere i master</a:t>
            </a:r>
            <a:endParaRPr lang="da-DK"/>
          </a:p>
        </p:txBody>
      </p:sp>
      <p:sp>
        <p:nvSpPr>
          <p:cNvPr id="3" name="Pladsholder til ind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a-DK" smtClean="0"/>
              <a:t>Rediger typografien i masterens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da-DK"/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D3FF93-2EA2-41CB-A3F8-7F4F0F71963A}" type="datetimeFigureOut">
              <a:rPr lang="da-DK" smtClean="0"/>
              <a:t>13-09-2024</a:t>
            </a:fld>
            <a:endParaRPr lang="da-DK"/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sli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8778D4-A665-4099-9649-E621177B1DB3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9875196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fsnits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a-DK" smtClean="0"/>
              <a:t>Klik for at redigere i master</a:t>
            </a:r>
            <a:endParaRPr lang="da-DK"/>
          </a:p>
        </p:txBody>
      </p:sp>
      <p:sp>
        <p:nvSpPr>
          <p:cNvPr id="3" name="Pladsholder til teks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a-DK" smtClean="0"/>
              <a:t>Rediger typografien i masterens</a:t>
            </a:r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D3FF93-2EA2-41CB-A3F8-7F4F0F71963A}" type="datetimeFigureOut">
              <a:rPr lang="da-DK" smtClean="0"/>
              <a:t>13-09-2024</a:t>
            </a:fld>
            <a:endParaRPr lang="da-DK"/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sli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8778D4-A665-4099-9649-E621177B1DB3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2645294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dholdsobjek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smtClean="0"/>
              <a:t>Klik for at redigere i master</a:t>
            </a:r>
            <a:endParaRPr lang="da-DK"/>
          </a:p>
        </p:txBody>
      </p:sp>
      <p:sp>
        <p:nvSpPr>
          <p:cNvPr id="3" name="Pladsholder til indhold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a-DK" smtClean="0"/>
              <a:t>Rediger typografien i masterens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da-DK"/>
          </a:p>
        </p:txBody>
      </p:sp>
      <p:sp>
        <p:nvSpPr>
          <p:cNvPr id="4" name="Pladsholder til indhold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a-DK" smtClean="0"/>
              <a:t>Rediger typografien i masterens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da-DK"/>
          </a:p>
        </p:txBody>
      </p:sp>
      <p:sp>
        <p:nvSpPr>
          <p:cNvPr id="5" name="Pladsholder til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D3FF93-2EA2-41CB-A3F8-7F4F0F71963A}" type="datetimeFigureOut">
              <a:rPr lang="da-DK" smtClean="0"/>
              <a:t>13-09-2024</a:t>
            </a:fld>
            <a:endParaRPr lang="da-DK"/>
          </a:p>
        </p:txBody>
      </p:sp>
      <p:sp>
        <p:nvSpPr>
          <p:cNvPr id="6" name="Pladsholder til sidefod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Pladsholder til sli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8778D4-A665-4099-9649-E621177B1DB3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1200658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a-DK" smtClean="0"/>
              <a:t>Klik for at redigere i master</a:t>
            </a:r>
            <a:endParaRPr lang="da-DK"/>
          </a:p>
        </p:txBody>
      </p:sp>
      <p:sp>
        <p:nvSpPr>
          <p:cNvPr id="3" name="Pladsholder til teks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a-DK" smtClean="0"/>
              <a:t>Rediger typografien i masterens</a:t>
            </a:r>
          </a:p>
        </p:txBody>
      </p:sp>
      <p:sp>
        <p:nvSpPr>
          <p:cNvPr id="4" name="Pladsholder til indhold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a-DK" smtClean="0"/>
              <a:t>Rediger typografien i masterens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da-DK"/>
          </a:p>
        </p:txBody>
      </p:sp>
      <p:sp>
        <p:nvSpPr>
          <p:cNvPr id="5" name="Pladsholder til teks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a-DK" smtClean="0"/>
              <a:t>Rediger typografien i masterens</a:t>
            </a:r>
          </a:p>
        </p:txBody>
      </p:sp>
      <p:sp>
        <p:nvSpPr>
          <p:cNvPr id="6" name="Pladsholder til indhold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a-DK" smtClean="0"/>
              <a:t>Rediger typografien i masterens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da-DK"/>
          </a:p>
        </p:txBody>
      </p:sp>
      <p:sp>
        <p:nvSpPr>
          <p:cNvPr id="7" name="Pladsholder til dato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D3FF93-2EA2-41CB-A3F8-7F4F0F71963A}" type="datetimeFigureOut">
              <a:rPr lang="da-DK" smtClean="0"/>
              <a:t>13-09-2024</a:t>
            </a:fld>
            <a:endParaRPr lang="da-DK"/>
          </a:p>
        </p:txBody>
      </p:sp>
      <p:sp>
        <p:nvSpPr>
          <p:cNvPr id="8" name="Pladsholder til sidefod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9" name="Pladsholder til slide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8778D4-A665-4099-9649-E621177B1DB3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4041997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Ku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smtClean="0"/>
              <a:t>Klik for at redigere i master</a:t>
            </a:r>
            <a:endParaRPr lang="da-DK"/>
          </a:p>
        </p:txBody>
      </p:sp>
      <p:sp>
        <p:nvSpPr>
          <p:cNvPr id="3" name="Pladsholder til dato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D3FF93-2EA2-41CB-A3F8-7F4F0F71963A}" type="datetimeFigureOut">
              <a:rPr lang="da-DK" smtClean="0"/>
              <a:t>13-09-2024</a:t>
            </a:fld>
            <a:endParaRPr lang="da-DK"/>
          </a:p>
        </p:txBody>
      </p:sp>
      <p:sp>
        <p:nvSpPr>
          <p:cNvPr id="4" name="Pladsholder til sidefod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5" name="Pladsholder til slide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8778D4-A665-4099-9649-E621177B1DB3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56830689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dato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D3FF93-2EA2-41CB-A3F8-7F4F0F71963A}" type="datetimeFigureOut">
              <a:rPr lang="da-DK" smtClean="0"/>
              <a:t>13-09-2024</a:t>
            </a:fld>
            <a:endParaRPr lang="da-DK"/>
          </a:p>
        </p:txBody>
      </p:sp>
      <p:sp>
        <p:nvSpPr>
          <p:cNvPr id="3" name="Pladsholder til sidefod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8778D4-A665-4099-9649-E621177B1DB3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2939720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dhold med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a-DK" smtClean="0"/>
              <a:t>Klik for at redigere i master</a:t>
            </a:r>
            <a:endParaRPr lang="da-DK"/>
          </a:p>
        </p:txBody>
      </p:sp>
      <p:sp>
        <p:nvSpPr>
          <p:cNvPr id="3" name="Pladsholder til indhold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a-DK" smtClean="0"/>
              <a:t>Rediger typografien i masterens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da-DK"/>
          </a:p>
        </p:txBody>
      </p:sp>
      <p:sp>
        <p:nvSpPr>
          <p:cNvPr id="4" name="Pladsholder til teks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a-DK" smtClean="0"/>
              <a:t>Rediger typografien i masterens</a:t>
            </a:r>
          </a:p>
        </p:txBody>
      </p:sp>
      <p:sp>
        <p:nvSpPr>
          <p:cNvPr id="5" name="Pladsholder til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D3FF93-2EA2-41CB-A3F8-7F4F0F71963A}" type="datetimeFigureOut">
              <a:rPr lang="da-DK" smtClean="0"/>
              <a:t>13-09-2024</a:t>
            </a:fld>
            <a:endParaRPr lang="da-DK"/>
          </a:p>
        </p:txBody>
      </p:sp>
      <p:sp>
        <p:nvSpPr>
          <p:cNvPr id="6" name="Pladsholder til sidefod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Pladsholder til sli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8778D4-A665-4099-9649-E621177B1DB3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164476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lede med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a-DK" smtClean="0"/>
              <a:t>Klik for at redigere i master</a:t>
            </a:r>
            <a:endParaRPr lang="da-DK"/>
          </a:p>
        </p:txBody>
      </p:sp>
      <p:sp>
        <p:nvSpPr>
          <p:cNvPr id="3" name="Pladsholder til billede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a-DK"/>
          </a:p>
        </p:txBody>
      </p:sp>
      <p:sp>
        <p:nvSpPr>
          <p:cNvPr id="4" name="Pladsholder til teks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a-DK" smtClean="0"/>
              <a:t>Rediger typografien i masterens</a:t>
            </a:r>
          </a:p>
        </p:txBody>
      </p:sp>
      <p:sp>
        <p:nvSpPr>
          <p:cNvPr id="5" name="Pladsholder til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D3FF93-2EA2-41CB-A3F8-7F4F0F71963A}" type="datetimeFigureOut">
              <a:rPr lang="da-DK" smtClean="0"/>
              <a:t>13-09-2024</a:t>
            </a:fld>
            <a:endParaRPr lang="da-DK"/>
          </a:p>
        </p:txBody>
      </p:sp>
      <p:sp>
        <p:nvSpPr>
          <p:cNvPr id="6" name="Pladsholder til sidefod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Pladsholder til sli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8778D4-A665-4099-9649-E621177B1DB3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6782086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titel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a-DK" smtClean="0"/>
              <a:t>Klik for at redigere i master</a:t>
            </a:r>
            <a:endParaRPr lang="da-DK"/>
          </a:p>
        </p:txBody>
      </p:sp>
      <p:sp>
        <p:nvSpPr>
          <p:cNvPr id="3" name="Pladsholder til teks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a-DK" smtClean="0"/>
              <a:t>Rediger typografien i masterens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da-DK"/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D3FF93-2EA2-41CB-A3F8-7F4F0F71963A}" type="datetimeFigureOut">
              <a:rPr lang="da-DK" smtClean="0"/>
              <a:t>13-09-2024</a:t>
            </a:fld>
            <a:endParaRPr lang="da-DK"/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a-DK"/>
          </a:p>
        </p:txBody>
      </p:sp>
      <p:sp>
        <p:nvSpPr>
          <p:cNvPr id="6" name="Pladsholder til slidenumm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48778D4-A665-4099-9649-E621177B1DB3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4561078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a-D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8" name="Gruppe 37"/>
          <p:cNvGrpSpPr/>
          <p:nvPr/>
        </p:nvGrpSpPr>
        <p:grpSpPr>
          <a:xfrm>
            <a:off x="245867" y="394419"/>
            <a:ext cx="8234864" cy="6331265"/>
            <a:chOff x="138162" y="96842"/>
            <a:chExt cx="9242826" cy="7293498"/>
          </a:xfrm>
        </p:grpSpPr>
        <p:sp>
          <p:nvSpPr>
            <p:cNvPr id="32" name="Opadbøjet pil 31"/>
            <p:cNvSpPr/>
            <p:nvPr/>
          </p:nvSpPr>
          <p:spPr>
            <a:xfrm rot="16200000" flipH="1" flipV="1">
              <a:off x="5054085" y="5365389"/>
              <a:ext cx="1360447" cy="1102260"/>
            </a:xfrm>
            <a:prstGeom prst="bentUpArrow">
              <a:avLst>
                <a:gd name="adj1" fmla="val 25000"/>
                <a:gd name="adj2" fmla="val 26064"/>
                <a:gd name="adj3" fmla="val 23910"/>
              </a:avLst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  <a:effectLst>
              <a:outerShdw blurRad="107950" dist="12700" dir="5400000" algn="ctr">
                <a:srgbClr val="000000"/>
              </a:outerShdw>
            </a:effectLst>
            <a:scene3d>
              <a:camera prst="orthographicFront">
                <a:rot lat="0" lon="0" rev="0"/>
              </a:camera>
              <a:lightRig rig="soft" dir="t">
                <a:rot lat="0" lon="0" rev="0"/>
              </a:lightRig>
            </a:scene3d>
            <a:sp3d contourW="44450" prstMaterial="matte">
              <a:bevelT w="63500" h="63500" prst="artDeco"/>
              <a:contourClr>
                <a:srgbClr val="FFFFFF"/>
              </a:contour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/>
            </a:p>
          </p:txBody>
        </p:sp>
        <p:sp>
          <p:nvSpPr>
            <p:cNvPr id="24" name="Opadbøjet pil 23"/>
            <p:cNvSpPr/>
            <p:nvPr/>
          </p:nvSpPr>
          <p:spPr>
            <a:xfrm rot="16200000" flipV="1">
              <a:off x="4902490" y="1120010"/>
              <a:ext cx="1718546" cy="1013853"/>
            </a:xfrm>
            <a:prstGeom prst="bentUpArrow">
              <a:avLst>
                <a:gd name="adj1" fmla="val 25000"/>
                <a:gd name="adj2" fmla="val 26064"/>
                <a:gd name="adj3" fmla="val 23910"/>
              </a:avLst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  <a:effectLst>
              <a:outerShdw blurRad="107950" dist="12700" dir="5400000" algn="ctr">
                <a:srgbClr val="000000"/>
              </a:outerShdw>
            </a:effectLst>
            <a:scene3d>
              <a:camera prst="orthographicFront">
                <a:rot lat="0" lon="0" rev="0"/>
              </a:camera>
              <a:lightRig rig="soft" dir="t">
                <a:rot lat="0" lon="0" rev="0"/>
              </a:lightRig>
            </a:scene3d>
            <a:sp3d contourW="44450" prstMaterial="matte">
              <a:bevelT w="63500" h="63500" prst="artDeco"/>
              <a:contourClr>
                <a:srgbClr val="FFFFFF"/>
              </a:contour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/>
            </a:p>
          </p:txBody>
        </p:sp>
        <p:sp>
          <p:nvSpPr>
            <p:cNvPr id="8" name="Tekstfelt 7"/>
            <p:cNvSpPr txBox="1"/>
            <p:nvPr/>
          </p:nvSpPr>
          <p:spPr>
            <a:xfrm>
              <a:off x="305154" y="598098"/>
              <a:ext cx="2480832" cy="319098"/>
            </a:xfrm>
            <a:prstGeom prst="rect">
              <a:avLst/>
            </a:prstGeom>
            <a:ln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da-DK" sz="1200" b="1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Inden du henviser</a:t>
              </a:r>
              <a:endParaRPr lang="da-DK" sz="12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grpSp>
          <p:nvGrpSpPr>
            <p:cNvPr id="13" name="Gruppe 12"/>
            <p:cNvGrpSpPr/>
            <p:nvPr/>
          </p:nvGrpSpPr>
          <p:grpSpPr>
            <a:xfrm>
              <a:off x="138162" y="2754737"/>
              <a:ext cx="2877934" cy="2431346"/>
              <a:chOff x="315448" y="3417236"/>
              <a:chExt cx="2877934" cy="2431346"/>
            </a:xfrm>
          </p:grpSpPr>
          <p:sp>
            <p:nvSpPr>
              <p:cNvPr id="10" name="Rektangel med afrundet, diagonalt hjørne 9"/>
              <p:cNvSpPr/>
              <p:nvPr/>
            </p:nvSpPr>
            <p:spPr>
              <a:xfrm>
                <a:off x="315448" y="3417236"/>
                <a:ext cx="2877934" cy="2431346"/>
              </a:xfrm>
              <a:prstGeom prst="round2DiagRect">
                <a:avLst>
                  <a:gd name="adj1" fmla="val 16667"/>
                  <a:gd name="adj2" fmla="val 2641"/>
                </a:avLst>
              </a:prstGeom>
              <a:solidFill>
                <a:schemeClr val="accent1">
                  <a:lumMod val="40000"/>
                  <a:lumOff val="60000"/>
                </a:schemeClr>
              </a:solidFill>
              <a:ln>
                <a:noFill/>
              </a:ln>
              <a:effectLst>
                <a:outerShdw blurRad="107950" dist="12700" dir="5400000" algn="ctr">
                  <a:srgbClr val="000000"/>
                </a:outerShdw>
              </a:effectLst>
              <a:scene3d>
                <a:camera prst="orthographicFront">
                  <a:rot lat="0" lon="0" rev="0"/>
                </a:camera>
                <a:lightRig rig="soft" dir="t">
                  <a:rot lat="0" lon="0" rev="0"/>
                </a:lightRig>
              </a:scene3d>
              <a:sp3d contourW="44450" prstMaterial="matte">
                <a:bevelT w="63500" h="63500" prst="artDeco"/>
                <a:contourClr>
                  <a:srgbClr val="FFFFFF"/>
                </a:contourClr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a-DK"/>
              </a:p>
            </p:txBody>
          </p:sp>
          <p:sp>
            <p:nvSpPr>
              <p:cNvPr id="11" name="Tekstfelt 10"/>
              <p:cNvSpPr txBox="1"/>
              <p:nvPr/>
            </p:nvSpPr>
            <p:spPr>
              <a:xfrm>
                <a:off x="381688" y="3486717"/>
                <a:ext cx="2791795" cy="223368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da-DK" sz="1000" dirty="0" smtClean="0"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Har </a:t>
                </a:r>
                <a:r>
                  <a:rPr lang="da-DK" sz="1000" dirty="0"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patienten </a:t>
                </a:r>
                <a:r>
                  <a:rPr lang="da-DK" sz="1000" dirty="0" smtClean="0"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allerede en </a:t>
                </a:r>
                <a:r>
                  <a:rPr lang="da-DK" sz="1000" dirty="0"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igangværende genoptræningsplan på lignende/samme </a:t>
                </a:r>
                <a:r>
                  <a:rPr lang="da-DK" sz="1000" dirty="0" smtClean="0"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problemstilling? (Kan </a:t>
                </a:r>
                <a:r>
                  <a:rPr lang="da-DK" sz="1000" dirty="0"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ses i EPJ under "Korrespondance – </a:t>
                </a:r>
                <a:r>
                  <a:rPr lang="da-DK" sz="1000" dirty="0" smtClean="0"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genoptræningsplaner”) eller spørg patienten. </a:t>
                </a:r>
                <a:r>
                  <a:rPr lang="da-DK" sz="1000" b="1" dirty="0" smtClean="0"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     </a:t>
                </a:r>
              </a:p>
              <a:p>
                <a:pPr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da-DK" sz="1000" b="1" dirty="0" smtClean="0"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eller </a:t>
                </a:r>
                <a:endParaRPr lang="da-DK" sz="1000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  <a:p>
                <a:r>
                  <a:rPr lang="da-DK" sz="1000" dirty="0" smtClean="0"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Mangler </a:t>
                </a:r>
                <a:r>
                  <a:rPr lang="da-DK" sz="1000" dirty="0"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patienten </a:t>
                </a:r>
                <a:r>
                  <a:rPr lang="da-DK" sz="1000" dirty="0" smtClean="0"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undersøgelser, </a:t>
                </a:r>
                <a:r>
                  <a:rPr lang="da-DK" sz="1000" dirty="0"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inden terapeutisk vurdering er relevant? </a:t>
                </a:r>
              </a:p>
            </p:txBody>
          </p:sp>
        </p:grpSp>
        <p:sp>
          <p:nvSpPr>
            <p:cNvPr id="14" name="Højrepil 13"/>
            <p:cNvSpPr/>
            <p:nvPr/>
          </p:nvSpPr>
          <p:spPr>
            <a:xfrm rot="5400000">
              <a:off x="1158472" y="5454748"/>
              <a:ext cx="603154" cy="366030"/>
            </a:xfrm>
            <a:prstGeom prst="rightArrow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  <a:effectLst>
              <a:outerShdw blurRad="107950" dist="12700" dir="5400000" algn="ctr">
                <a:srgbClr val="000000"/>
              </a:outerShdw>
            </a:effectLst>
            <a:scene3d>
              <a:camera prst="orthographicFront">
                <a:rot lat="0" lon="0" rev="0"/>
              </a:camera>
              <a:lightRig rig="soft" dir="t">
                <a:rot lat="0" lon="0" rev="0"/>
              </a:lightRig>
            </a:scene3d>
            <a:sp3d contourW="44450" prstMaterial="matte">
              <a:bevelT w="63500" h="63500" prst="artDeco"/>
              <a:contourClr>
                <a:srgbClr val="FFFFFF"/>
              </a:contour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/>
            </a:p>
          </p:txBody>
        </p:sp>
        <p:sp>
          <p:nvSpPr>
            <p:cNvPr id="15" name="Rektangel med afrundet, diagonalt hjørne 14"/>
            <p:cNvSpPr/>
            <p:nvPr/>
          </p:nvSpPr>
          <p:spPr>
            <a:xfrm>
              <a:off x="228244" y="6013938"/>
              <a:ext cx="2547258" cy="662475"/>
            </a:xfrm>
            <a:prstGeom prst="round2Diag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  <a:effectLst>
              <a:outerShdw blurRad="107950" dist="12700" dir="5400000" algn="ctr">
                <a:srgbClr val="000000"/>
              </a:outerShdw>
            </a:effectLst>
            <a:scene3d>
              <a:camera prst="orthographicFront">
                <a:rot lat="0" lon="0" rev="0"/>
              </a:camera>
              <a:lightRig rig="soft" dir="t">
                <a:rot lat="0" lon="0" rev="0"/>
              </a:lightRig>
            </a:scene3d>
            <a:sp3d contourW="44450" prstMaterial="matte">
              <a:bevelT w="63500" h="63500" prst="artDeco"/>
              <a:contourClr>
                <a:srgbClr val="FFFFFF"/>
              </a:contour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/>
            </a:p>
          </p:txBody>
        </p:sp>
        <mc:AlternateContent xmlns:mc="http://schemas.openxmlformats.org/markup-compatibility/2006">
          <mc:Choice xmlns:a14="http://schemas.microsoft.com/office/drawing/2010/main" Requires="a14">
            <p:sp>
              <p:nvSpPr>
                <p:cNvPr id="16" name="Tekstfelt 15"/>
                <p:cNvSpPr txBox="1"/>
                <p:nvPr/>
              </p:nvSpPr>
              <p:spPr>
                <a:xfrm>
                  <a:off x="490216" y="6160510"/>
                  <a:ext cx="2061916" cy="354553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14:m>
                    <m:oMath xmlns:m="http://schemas.openxmlformats.org/officeDocument/2006/math">
                      <m:r>
                        <a:rPr lang="da-DK" sz="1400" b="1" i="1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 panose="02040503050406030204" pitchFamily="18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m:t>%</m:t>
                      </m:r>
                    </m:oMath>
                  </a14:m>
                  <a:r>
                    <a:rPr lang="da-DK" sz="1400" b="1" dirty="0" smtClean="0"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Verdana" panose="020B0604030504040204" pitchFamily="34" charset="0"/>
                      <a:ea typeface="Verdana" panose="020B0604030504040204" pitchFamily="34" charset="0"/>
                      <a:cs typeface="Verdana" panose="020B0604030504040204" pitchFamily="34" charset="0"/>
                    </a:rPr>
                    <a:t> </a:t>
                  </a:r>
                  <a:r>
                    <a:rPr lang="da-DK" sz="1400" b="1" dirty="0" smtClean="0"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Verdana" panose="020B0604030504040204" pitchFamily="34" charset="0"/>
                      <a:ea typeface="Verdana" panose="020B0604030504040204" pitchFamily="34" charset="0"/>
                      <a:cs typeface="Verdana" panose="020B0604030504040204" pitchFamily="34" charset="0"/>
                    </a:rPr>
                    <a:t>Henvisning</a:t>
                  </a:r>
                  <a:endParaRPr lang="da-DK" sz="1400" b="1" dirty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endParaRPr>
                </a:p>
              </p:txBody>
            </p:sp>
          </mc:Choice>
          <mc:Fallback>
            <p:sp>
              <p:nvSpPr>
                <p:cNvPr id="16" name="Tekstfelt 15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90216" y="6160510"/>
                  <a:ext cx="2061916" cy="354553"/>
                </a:xfrm>
                <a:prstGeom prst="rect">
                  <a:avLst/>
                </a:prstGeom>
                <a:blipFill>
                  <a:blip r:embed="rId2"/>
                  <a:stretch>
                    <a:fillRect t="-3922" b="-27451"/>
                  </a:stretch>
                </a:blipFill>
              </p:spPr>
              <p:txBody>
                <a:bodyPr/>
                <a:lstStyle/>
                <a:p>
                  <a:r>
                    <a:rPr lang="da-DK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17" name="Tekstfelt 16"/>
            <p:cNvSpPr txBox="1"/>
            <p:nvPr/>
          </p:nvSpPr>
          <p:spPr>
            <a:xfrm>
              <a:off x="1625762" y="5398845"/>
              <a:ext cx="899805" cy="35455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a-DK" sz="1400" b="1" dirty="0" smtClean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JA</a:t>
              </a:r>
              <a:endParaRPr lang="da-DK" sz="1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sp>
          <p:nvSpPr>
            <p:cNvPr id="19" name="Højrepil 18"/>
            <p:cNvSpPr/>
            <p:nvPr/>
          </p:nvSpPr>
          <p:spPr>
            <a:xfrm>
              <a:off x="3110120" y="3758043"/>
              <a:ext cx="692612" cy="366030"/>
            </a:xfrm>
            <a:prstGeom prst="rightArrow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  <a:effectLst>
              <a:outerShdw blurRad="107950" dist="12700" dir="5400000" algn="ctr">
                <a:srgbClr val="000000"/>
              </a:outerShdw>
            </a:effectLst>
            <a:scene3d>
              <a:camera prst="orthographicFront">
                <a:rot lat="0" lon="0" rev="0"/>
              </a:camera>
              <a:lightRig rig="soft" dir="t">
                <a:rot lat="0" lon="0" rev="0"/>
              </a:lightRig>
            </a:scene3d>
            <a:sp3d contourW="44450" prstMaterial="matte">
              <a:bevelT w="63500" h="63500" prst="artDeco"/>
              <a:contourClr>
                <a:srgbClr val="FFFFFF"/>
              </a:contour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/>
            </a:p>
          </p:txBody>
        </p:sp>
        <p:sp>
          <p:nvSpPr>
            <p:cNvPr id="20" name="Tekstfelt 19"/>
            <p:cNvSpPr txBox="1"/>
            <p:nvPr/>
          </p:nvSpPr>
          <p:spPr>
            <a:xfrm>
              <a:off x="3006524" y="3398060"/>
              <a:ext cx="899805" cy="35455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a-DK" sz="1400" b="1" dirty="0" smtClean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NEJ</a:t>
              </a:r>
              <a:endParaRPr lang="da-DK" sz="1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grpSp>
          <p:nvGrpSpPr>
            <p:cNvPr id="21" name="Gruppe 20"/>
            <p:cNvGrpSpPr/>
            <p:nvPr/>
          </p:nvGrpSpPr>
          <p:grpSpPr>
            <a:xfrm>
              <a:off x="3862900" y="2477723"/>
              <a:ext cx="2218189" cy="2758572"/>
              <a:chOff x="299312" y="3788917"/>
              <a:chExt cx="2945590" cy="2289447"/>
            </a:xfrm>
          </p:grpSpPr>
          <p:sp>
            <p:nvSpPr>
              <p:cNvPr id="22" name="Rektangel med afrundet, diagonalt hjørne 21"/>
              <p:cNvSpPr/>
              <p:nvPr/>
            </p:nvSpPr>
            <p:spPr>
              <a:xfrm>
                <a:off x="299312" y="3788917"/>
                <a:ext cx="2817113" cy="2289447"/>
              </a:xfrm>
              <a:prstGeom prst="round2DiagRect">
                <a:avLst/>
              </a:prstGeom>
              <a:solidFill>
                <a:schemeClr val="accent1">
                  <a:lumMod val="40000"/>
                  <a:lumOff val="60000"/>
                </a:schemeClr>
              </a:solidFill>
              <a:ln>
                <a:noFill/>
              </a:ln>
              <a:effectLst>
                <a:outerShdw blurRad="107950" dist="12700" dir="5400000" algn="ctr">
                  <a:srgbClr val="000000"/>
                </a:outerShdw>
              </a:effectLst>
              <a:scene3d>
                <a:camera prst="orthographicFront">
                  <a:rot lat="0" lon="0" rev="0"/>
                </a:camera>
                <a:lightRig rig="soft" dir="t">
                  <a:rot lat="0" lon="0" rev="0"/>
                </a:lightRig>
              </a:scene3d>
              <a:sp3d contourW="44450" prstMaterial="matte">
                <a:bevelT w="63500" h="63500" prst="artDeco"/>
                <a:contourClr>
                  <a:srgbClr val="FFFFFF"/>
                </a:contourClr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a-DK"/>
              </a:p>
            </p:txBody>
          </p:sp>
          <p:sp>
            <p:nvSpPr>
              <p:cNvPr id="23" name="Tekstfelt 22"/>
              <p:cNvSpPr txBox="1"/>
              <p:nvPr/>
            </p:nvSpPr>
            <p:spPr>
              <a:xfrm>
                <a:off x="299312" y="3847663"/>
                <a:ext cx="2945590" cy="205980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85750" indent="-285750">
                  <a:buFont typeface="Wingdings" panose="05000000000000000000" pitchFamily="2" charset="2"/>
                  <a:buChar char="ü"/>
                </a:pPr>
                <a:r>
                  <a:rPr lang="da-DK" sz="1400" b="1" dirty="0" smtClean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  <a:sym typeface="Wingdings" panose="05000000000000000000" pitchFamily="2" charset="2"/>
                  </a:rPr>
                  <a:t>H</a:t>
                </a:r>
                <a:r>
                  <a:rPr lang="da-DK" sz="1400" b="1" dirty="0" smtClean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envisning</a:t>
                </a:r>
              </a:p>
              <a:p>
                <a:endParaRPr lang="da-DK" sz="1000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  <a:p>
                <a:r>
                  <a:rPr lang="da-DK" sz="1000" dirty="0" smtClean="0"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Rp</a:t>
                </a:r>
                <a:r>
                  <a:rPr lang="da-DK" sz="1000" dirty="0"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. henvisning til </a:t>
                </a:r>
                <a:r>
                  <a:rPr lang="da-DK" sz="1000" dirty="0" smtClean="0"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fysio- </a:t>
                </a:r>
                <a:r>
                  <a:rPr lang="da-DK" sz="1000" b="1" dirty="0"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og/eller</a:t>
                </a:r>
                <a:r>
                  <a:rPr lang="da-DK" sz="1000" dirty="0"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 </a:t>
                </a:r>
                <a:r>
                  <a:rPr lang="da-DK" sz="1000" dirty="0" smtClean="0"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ergoterapi vedr.:</a:t>
                </a:r>
              </a:p>
              <a:p>
                <a:endParaRPr lang="da-DK" sz="1000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  <a:p>
                <a:pPr marL="171450" lvl="0" indent="-171450">
                  <a:buFont typeface="Arial" panose="020B0604020202020204" pitchFamily="34" charset="0"/>
                  <a:buChar char="•"/>
                </a:pPr>
                <a:r>
                  <a:rPr lang="da-DK" sz="1000" dirty="0" smtClean="0"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Vurdering af </a:t>
                </a:r>
                <a:r>
                  <a:rPr lang="da-DK" sz="1000" dirty="0" smtClean="0"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funktionsevne </a:t>
                </a:r>
                <a:r>
                  <a:rPr lang="da-DK" sz="1000" dirty="0" smtClean="0"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som led i udredning</a:t>
                </a:r>
              </a:p>
              <a:p>
                <a:pPr marL="171450" indent="-171450">
                  <a:buFont typeface="Arial" panose="020B0604020202020204" pitchFamily="34" charset="0"/>
                  <a:buChar char="•"/>
                </a:pPr>
                <a:r>
                  <a:rPr lang="da-DK" sz="1000" dirty="0" smtClean="0"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Vurdering af </a:t>
                </a:r>
                <a:r>
                  <a:rPr lang="da-DK" sz="1000" dirty="0" smtClean="0"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genoptræningsbehov </a:t>
                </a:r>
                <a:r>
                  <a:rPr lang="da-DK" sz="1000" dirty="0" smtClean="0"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og potentiale</a:t>
                </a:r>
              </a:p>
              <a:p>
                <a:pPr marL="171450" indent="-171450">
                  <a:buFont typeface="Arial" panose="020B0604020202020204" pitchFamily="34" charset="0"/>
                  <a:buChar char="•"/>
                </a:pPr>
                <a:r>
                  <a:rPr lang="da-DK" sz="1000" dirty="0" smtClean="0"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Træning/rehabilitering under indlæggelse</a:t>
                </a:r>
              </a:p>
            </p:txBody>
          </p:sp>
        </p:grpSp>
        <p:grpSp>
          <p:nvGrpSpPr>
            <p:cNvPr id="25" name="Gruppe 24"/>
            <p:cNvGrpSpPr/>
            <p:nvPr/>
          </p:nvGrpSpPr>
          <p:grpSpPr>
            <a:xfrm>
              <a:off x="6405122" y="96842"/>
              <a:ext cx="2975866" cy="3509042"/>
              <a:chOff x="10464" y="3752859"/>
              <a:chExt cx="2895810" cy="2912291"/>
            </a:xfrm>
          </p:grpSpPr>
          <p:sp>
            <p:nvSpPr>
              <p:cNvPr id="26" name="Rektangel med afrundet, diagonalt hjørne 25"/>
              <p:cNvSpPr/>
              <p:nvPr/>
            </p:nvSpPr>
            <p:spPr>
              <a:xfrm>
                <a:off x="10464" y="3752859"/>
                <a:ext cx="2895810" cy="2912291"/>
              </a:xfrm>
              <a:prstGeom prst="round2DiagRect">
                <a:avLst>
                  <a:gd name="adj1" fmla="val 16667"/>
                  <a:gd name="adj2" fmla="val 1404"/>
                </a:avLst>
              </a:prstGeom>
              <a:solidFill>
                <a:schemeClr val="accent1">
                  <a:lumMod val="40000"/>
                  <a:lumOff val="60000"/>
                </a:schemeClr>
              </a:solidFill>
              <a:ln>
                <a:noFill/>
              </a:ln>
              <a:effectLst>
                <a:outerShdw blurRad="107950" dist="12700" dir="5400000" algn="ctr">
                  <a:srgbClr val="000000"/>
                </a:outerShdw>
              </a:effectLst>
              <a:scene3d>
                <a:camera prst="orthographicFront">
                  <a:rot lat="0" lon="0" rev="0"/>
                </a:camera>
                <a:lightRig rig="soft" dir="t">
                  <a:rot lat="0" lon="0" rev="0"/>
                </a:lightRig>
              </a:scene3d>
              <a:sp3d contourW="44450" prstMaterial="matte">
                <a:bevelT w="63500" h="63500" prst="artDeco"/>
                <a:contourClr>
                  <a:srgbClr val="FFFFFF"/>
                </a:contourClr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a-DK"/>
              </a:p>
            </p:txBody>
          </p:sp>
          <p:sp>
            <p:nvSpPr>
              <p:cNvPr id="27" name="Tekstfelt 26"/>
              <p:cNvSpPr txBox="1"/>
              <p:nvPr/>
            </p:nvSpPr>
            <p:spPr>
              <a:xfrm>
                <a:off x="148799" y="3824246"/>
                <a:ext cx="2601840" cy="264831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da-DK" sz="1400" b="1" dirty="0" smtClean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  <a:sym typeface="Wingdings" panose="05000000000000000000" pitchFamily="2" charset="2"/>
                  </a:rPr>
                  <a:t>Ergoterapi</a:t>
                </a:r>
                <a:endParaRPr lang="da-DK" sz="14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  <a:sym typeface="Wingdings" panose="05000000000000000000" pitchFamily="2" charset="2"/>
                </a:endParaRPr>
              </a:p>
              <a:p>
                <a:endParaRPr lang="da-DK" sz="1000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  <a:p>
                <a:r>
                  <a:rPr lang="da-DK" sz="1000" dirty="0" smtClean="0"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Vurdering af</a:t>
                </a:r>
              </a:p>
              <a:p>
                <a:pPr marL="171450" indent="-171450">
                  <a:buFont typeface="Arial" panose="020B0604020202020204" pitchFamily="34" charset="0"/>
                  <a:buChar char="•"/>
                </a:pPr>
                <a:r>
                  <a:rPr lang="da-DK" sz="1000" dirty="0" smtClean="0"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udførelse og mestring af daglige aktiviteter</a:t>
                </a:r>
              </a:p>
              <a:p>
                <a:pPr marL="171450" indent="-171450">
                  <a:buFont typeface="Arial" panose="020B0604020202020204" pitchFamily="34" charset="0"/>
                  <a:buChar char="•"/>
                </a:pPr>
                <a:r>
                  <a:rPr lang="da-DK" sz="1000" dirty="0" smtClean="0"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hånd/finmotorik, f.eks. drophånd</a:t>
                </a:r>
              </a:p>
              <a:p>
                <a:pPr marL="171450" indent="-171450">
                  <a:buFont typeface="Arial" panose="020B0604020202020204" pitchFamily="34" charset="0"/>
                  <a:buChar char="•"/>
                </a:pPr>
                <a:r>
                  <a:rPr lang="da-DK" sz="1000" dirty="0" smtClean="0"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ortoser til OE</a:t>
                </a:r>
                <a:r>
                  <a:rPr lang="da-DK" sz="1000" b="1" dirty="0" smtClean="0"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* </a:t>
                </a:r>
                <a:endParaRPr lang="da-DK" sz="1000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  <a:p>
                <a:pPr marL="171450" indent="-171450">
                  <a:buFont typeface="Arial" panose="020B0604020202020204" pitchFamily="34" charset="0"/>
                  <a:buChar char="•"/>
                </a:pPr>
                <a:r>
                  <a:rPr lang="da-DK" sz="1000" dirty="0" smtClean="0"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kognition i aktivitet/test f.eks. MoCA, demens m.m.</a:t>
                </a:r>
              </a:p>
              <a:p>
                <a:pPr marL="171450" indent="-171450">
                  <a:buFont typeface="Arial" panose="020B0604020202020204" pitchFamily="34" charset="0"/>
                  <a:buChar char="•"/>
                </a:pPr>
                <a:r>
                  <a:rPr lang="da-DK" sz="1000" dirty="0" smtClean="0"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facialisparese og øjenlukkedefekt</a:t>
                </a:r>
              </a:p>
              <a:p>
                <a:pPr marL="171450" indent="-171450">
                  <a:buFont typeface="Arial" panose="020B0604020202020204" pitchFamily="34" charset="0"/>
                  <a:buChar char="•"/>
                </a:pPr>
                <a:r>
                  <a:rPr lang="da-DK" sz="1000" dirty="0" smtClean="0"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dysfagi</a:t>
                </a:r>
              </a:p>
              <a:p>
                <a:pPr marL="171450" indent="-171450">
                  <a:buFont typeface="Arial" panose="020B0604020202020204" pitchFamily="34" charset="0"/>
                  <a:buChar char="•"/>
                </a:pPr>
                <a:r>
                  <a:rPr lang="da-DK" sz="1000" dirty="0" smtClean="0"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syn ift. daglig aktiviteter</a:t>
                </a:r>
                <a:endParaRPr lang="da-DK" sz="900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  <a:p>
                <a:pPr marL="171450" indent="-171450">
                  <a:buFont typeface="Arial" panose="020B0604020202020204" pitchFamily="34" charset="0"/>
                  <a:buChar char="•"/>
                </a:pPr>
                <a:r>
                  <a:rPr lang="da-DK" sz="1000" dirty="0" smtClean="0"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behov for hjælpemidler</a:t>
                </a:r>
              </a:p>
              <a:p>
                <a:pPr marL="171450" indent="-171450">
                  <a:buFont typeface="Arial" panose="020B0604020202020204" pitchFamily="34" charset="0"/>
                  <a:buChar char="•"/>
                </a:pPr>
                <a:r>
                  <a:rPr lang="da-DK" sz="1000" dirty="0" smtClean="0"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vejledning om energiforvaltning</a:t>
                </a:r>
              </a:p>
            </p:txBody>
          </p:sp>
        </p:grpSp>
        <p:sp>
          <p:nvSpPr>
            <p:cNvPr id="33" name="Rektangel med afrundet, diagonalt hjørne 32"/>
            <p:cNvSpPr/>
            <p:nvPr/>
          </p:nvSpPr>
          <p:spPr>
            <a:xfrm>
              <a:off x="6387112" y="3793598"/>
              <a:ext cx="2963932" cy="3596742"/>
            </a:xfrm>
            <a:prstGeom prst="round2Diag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  <a:effectLst>
              <a:outerShdw blurRad="107950" dist="12700" dir="5400000" algn="ctr">
                <a:srgbClr val="000000"/>
              </a:outerShdw>
            </a:effectLst>
            <a:scene3d>
              <a:camera prst="orthographicFront">
                <a:rot lat="0" lon="0" rev="0"/>
              </a:camera>
              <a:lightRig rig="soft" dir="t">
                <a:rot lat="0" lon="0" rev="0"/>
              </a:lightRig>
            </a:scene3d>
            <a:sp3d contourW="44450" prstMaterial="matte">
              <a:bevelT w="63500" h="63500" prst="artDeco"/>
              <a:contourClr>
                <a:srgbClr val="FFFFFF"/>
              </a:contour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dirty="0"/>
            </a:p>
          </p:txBody>
        </p:sp>
        <p:sp>
          <p:nvSpPr>
            <p:cNvPr id="34" name="Tekstfelt 33"/>
            <p:cNvSpPr txBox="1"/>
            <p:nvPr/>
          </p:nvSpPr>
          <p:spPr>
            <a:xfrm>
              <a:off x="6558341" y="3930702"/>
              <a:ext cx="2732265" cy="31909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a-DK" sz="14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Fysioterapi</a:t>
              </a:r>
            </a:p>
            <a:p>
              <a:endParaRPr lang="da-DK" sz="10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  <a:p>
              <a:r>
                <a:rPr lang="da-DK" sz="1000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Vurdering </a:t>
              </a:r>
              <a:r>
                <a:rPr lang="da-DK" sz="1000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af </a:t>
              </a:r>
              <a:endParaRPr lang="da-DK" sz="10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  <a:p>
              <a:pPr marL="171450" indent="-171450">
                <a:buFont typeface="Arial" panose="020B0604020202020204" pitchFamily="34" charset="0"/>
                <a:buChar char="•"/>
              </a:pPr>
              <a:r>
                <a:rPr lang="da-DK" sz="1000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gangfunktion/forflytning </a:t>
              </a:r>
            </a:p>
            <a:p>
              <a:pPr marL="171450" indent="-171450">
                <a:buFont typeface="Arial" panose="020B0604020202020204" pitchFamily="34" charset="0"/>
                <a:buChar char="•"/>
              </a:pPr>
              <a:r>
                <a:rPr lang="da-DK" sz="1000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balance/svimmelhed</a:t>
              </a:r>
              <a:endParaRPr lang="da-DK" sz="1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  <a:p>
              <a:pPr marL="171450" indent="-171450">
                <a:buFont typeface="Arial" panose="020B0604020202020204" pitchFamily="34" charset="0"/>
                <a:buChar char="•"/>
              </a:pPr>
              <a:r>
                <a:rPr lang="da-DK" sz="1000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muskelfunktion og tonus</a:t>
              </a:r>
            </a:p>
            <a:p>
              <a:pPr marL="171450" indent="-171450">
                <a:buFont typeface="Arial" panose="020B0604020202020204" pitchFamily="34" charset="0"/>
                <a:buChar char="•"/>
              </a:pPr>
              <a:r>
                <a:rPr lang="da-DK" sz="1000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ortoser til UE</a:t>
              </a:r>
              <a:r>
                <a:rPr lang="da-DK" sz="1000" b="1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*</a:t>
              </a:r>
              <a:endParaRPr lang="da-DK" sz="10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  <a:p>
              <a:pPr marL="171450" indent="-171450">
                <a:buFont typeface="Arial" panose="020B0604020202020204" pitchFamily="34" charset="0"/>
                <a:buChar char="•"/>
              </a:pPr>
              <a:r>
                <a:rPr lang="da-DK" sz="1000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respiration</a:t>
              </a:r>
            </a:p>
            <a:p>
              <a:pPr marL="171450" indent="-171450">
                <a:buFont typeface="Arial" panose="020B0604020202020204" pitchFamily="34" charset="0"/>
                <a:buChar char="•"/>
              </a:pPr>
              <a:r>
                <a:rPr lang="da-DK" sz="1000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smerteproblematikker undtaget kroniske smerter</a:t>
              </a:r>
            </a:p>
            <a:p>
              <a:pPr marL="171450" indent="-171450">
                <a:buFont typeface="Arial" panose="020B0604020202020204" pitchFamily="34" charset="0"/>
                <a:buChar char="•"/>
              </a:pPr>
              <a:r>
                <a:rPr lang="da-DK" sz="1000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facialisparese med asymmetri</a:t>
              </a:r>
            </a:p>
            <a:p>
              <a:pPr marL="171450" indent="-171450">
                <a:buFont typeface="Arial" panose="020B0604020202020204" pitchFamily="34" charset="0"/>
                <a:buChar char="•"/>
              </a:pPr>
              <a:r>
                <a:rPr lang="da-DK" sz="1000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syn ift. færden og balance</a:t>
              </a:r>
            </a:p>
            <a:p>
              <a:pPr marL="171450" indent="-171450">
                <a:buFont typeface="Arial" panose="020B0604020202020204" pitchFamily="34" charset="0"/>
                <a:buChar char="•"/>
              </a:pPr>
              <a:r>
                <a:rPr lang="da-DK" sz="1000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behov for ganghjælpemidler og halskraver</a:t>
              </a:r>
            </a:p>
            <a:p>
              <a:pPr marL="171450" indent="-171450">
                <a:buFont typeface="Arial" panose="020B0604020202020204" pitchFamily="34" charset="0"/>
                <a:buChar char="•"/>
              </a:pPr>
              <a:r>
                <a:rPr lang="da-DK" sz="1000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vejledning om energiforvaltning</a:t>
              </a:r>
            </a:p>
            <a:p>
              <a:pPr marL="171450" indent="-171450">
                <a:buFont typeface="Arial" panose="020B0604020202020204" pitchFamily="34" charset="0"/>
                <a:buChar char="•"/>
              </a:pPr>
              <a:r>
                <a:rPr lang="da-DK" sz="1000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behov for vederlagsfri fysioterapi</a:t>
              </a:r>
              <a:endParaRPr lang="da-DK" sz="1400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sp>
          <p:nvSpPr>
            <p:cNvPr id="36" name="Tekstfelt 35"/>
            <p:cNvSpPr txBox="1"/>
            <p:nvPr/>
          </p:nvSpPr>
          <p:spPr>
            <a:xfrm>
              <a:off x="3428305" y="6433047"/>
              <a:ext cx="2967984" cy="95729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a-DK" sz="1600" b="1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*</a:t>
              </a:r>
              <a:r>
                <a:rPr lang="da-DK" sz="800" b="1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Særligt for patienter med ortose behov:</a:t>
              </a:r>
            </a:p>
            <a:p>
              <a:r>
                <a:rPr lang="da-DK" sz="800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Der skal være afklaring </a:t>
              </a:r>
              <a:r>
                <a:rPr lang="da-DK" sz="800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på, </a:t>
              </a:r>
              <a:r>
                <a:rPr lang="da-DK" sz="800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om patientens ortose behov er midlertidigt eller permanent, da det har betydning for hvilke tiltag, der skal </a:t>
              </a:r>
              <a:r>
                <a:rPr lang="da-DK" sz="800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iværksættes.</a:t>
              </a:r>
              <a:endParaRPr lang="da-DK" sz="8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</p:grpSp>
      <p:graphicFrame>
        <p:nvGraphicFramePr>
          <p:cNvPr id="40" name="Tabel 3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41706681"/>
              </p:ext>
            </p:extLst>
          </p:nvPr>
        </p:nvGraphicFramePr>
        <p:xfrm>
          <a:off x="8623228" y="371102"/>
          <a:ext cx="3386381" cy="6354582"/>
        </p:xfrm>
        <a:graphic>
          <a:graphicData uri="http://schemas.openxmlformats.org/drawingml/2006/table">
            <a:tbl>
              <a:tblPr firstRow="1" firstCol="1" bandRow="1">
                <a:tableStyleId>{69CF1AB2-1976-4502-BF36-3FF5EA218861}</a:tableStyleId>
              </a:tblPr>
              <a:tblGrid>
                <a:gridCol w="1157667">
                  <a:extLst>
                    <a:ext uri="{9D8B030D-6E8A-4147-A177-3AD203B41FA5}">
                      <a16:colId xmlns:a16="http://schemas.microsoft.com/office/drawing/2014/main" val="2158027162"/>
                    </a:ext>
                  </a:extLst>
                </a:gridCol>
                <a:gridCol w="2228714">
                  <a:extLst>
                    <a:ext uri="{9D8B030D-6E8A-4147-A177-3AD203B41FA5}">
                      <a16:colId xmlns:a16="http://schemas.microsoft.com/office/drawing/2014/main" val="2281956060"/>
                    </a:ext>
                  </a:extLst>
                </a:gridCol>
              </a:tblGrid>
              <a:tr h="1292656">
                <a:tc>
                  <a:txBody>
                    <a:bodyPr/>
                    <a:lstStyle/>
                    <a:p>
                      <a:r>
                        <a:rPr lang="da-DK" sz="1000" dirty="0" smtClean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Patienter </a:t>
                      </a:r>
                      <a:r>
                        <a:rPr lang="da-DK" sz="10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med kendt neurologisk lidelse, der </a:t>
                      </a:r>
                      <a:r>
                        <a:rPr lang="da-DK" sz="1000" dirty="0" smtClean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kun </a:t>
                      </a:r>
                      <a:r>
                        <a:rPr lang="da-DK" sz="10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har </a:t>
                      </a:r>
                      <a:r>
                        <a:rPr lang="da-DK" sz="1000" dirty="0" smtClean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hjælpemiddel-behov </a:t>
                      </a:r>
                      <a:r>
                        <a:rPr lang="da-DK" sz="10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(ikke kropsbåren)</a:t>
                      </a:r>
                    </a:p>
                  </a:txBody>
                  <a:tcPr marL="68580" marR="68580" marT="0" marB="0"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r>
                        <a:rPr lang="da-DK" sz="1000" b="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Den pågældende kommunes hjælpemiddelteam kontaktes </a:t>
                      </a:r>
                      <a:r>
                        <a:rPr lang="da-DK" sz="1000" b="0" dirty="0" smtClean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med </a:t>
                      </a:r>
                      <a:r>
                        <a:rPr lang="da-DK" sz="1000" b="0" smtClean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henblik på </a:t>
                      </a:r>
                      <a:r>
                        <a:rPr lang="da-DK" sz="1000" b="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denne vurdering og udlevering via </a:t>
                      </a:r>
                      <a:r>
                        <a:rPr lang="da-DK" sz="1000" b="0" dirty="0" smtClean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korrespondancebrev.</a:t>
                      </a:r>
                      <a:endParaRPr lang="da-DK" sz="1000" b="0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68580" marR="68580" marT="0" marB="0"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557709304"/>
                  </a:ext>
                </a:extLst>
              </a:tr>
              <a:tr h="407599">
                <a:tc>
                  <a:txBody>
                    <a:bodyPr/>
                    <a:lstStyle/>
                    <a:p>
                      <a:r>
                        <a:rPr lang="da-DK" sz="1000" dirty="0" smtClean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Patienter </a:t>
                      </a:r>
                      <a:r>
                        <a:rPr lang="da-DK" sz="10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med ryglidelser</a:t>
                      </a:r>
                    </a:p>
                  </a:txBody>
                  <a:tcPr marL="68580" marR="68580" marT="0" marB="0"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r>
                        <a:rPr lang="da-DK" sz="10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Overvej henvisning til </a:t>
                      </a:r>
                      <a:r>
                        <a:rPr lang="da-DK" sz="1000" dirty="0" smtClean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Rygcentret </a:t>
                      </a:r>
                      <a:r>
                        <a:rPr lang="da-DK" sz="10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på </a:t>
                      </a:r>
                      <a:r>
                        <a:rPr lang="da-DK" sz="1000" dirty="0" smtClean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RH </a:t>
                      </a:r>
                      <a:r>
                        <a:rPr lang="da-DK" sz="1000" dirty="0" smtClean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Silkeborg.</a:t>
                      </a:r>
                      <a:endParaRPr lang="da-DK" sz="1000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68580" marR="68580" marT="0" marB="0"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3947625697"/>
                  </a:ext>
                </a:extLst>
              </a:tr>
              <a:tr h="1030773">
                <a:tc>
                  <a:txBody>
                    <a:bodyPr/>
                    <a:lstStyle/>
                    <a:p>
                      <a:r>
                        <a:rPr lang="da-DK" sz="1000" dirty="0" smtClean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Patienter,</a:t>
                      </a:r>
                      <a:r>
                        <a:rPr lang="da-DK" sz="1000" baseline="0" dirty="0" smtClean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 hvor diagnosen berettiger til </a:t>
                      </a:r>
                      <a:r>
                        <a:rPr lang="da-DK" sz="1000" dirty="0" smtClean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vederlagsfri </a:t>
                      </a:r>
                      <a:r>
                        <a:rPr lang="da-DK" sz="10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fysioterapi</a:t>
                      </a:r>
                    </a:p>
                  </a:txBody>
                  <a:tcPr marL="68580" marR="68580" marT="0" marB="0"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r>
                        <a:rPr lang="da-DK" sz="10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Patienten </a:t>
                      </a:r>
                      <a:r>
                        <a:rPr lang="da-DK" sz="1000" dirty="0" smtClean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kan</a:t>
                      </a:r>
                      <a:r>
                        <a:rPr lang="da-DK" sz="1000" baseline="0" dirty="0" smtClean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 </a:t>
                      </a:r>
                      <a:r>
                        <a:rPr lang="da-DK" sz="1000" dirty="0" smtClean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henvises</a:t>
                      </a:r>
                      <a:r>
                        <a:rPr lang="da-DK" sz="1000" baseline="0" dirty="0" smtClean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 </a:t>
                      </a:r>
                      <a:r>
                        <a:rPr lang="da-DK" sz="1000" dirty="0" smtClean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via </a:t>
                      </a:r>
                      <a:r>
                        <a:rPr lang="da-DK" sz="10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egen </a:t>
                      </a:r>
                      <a:r>
                        <a:rPr lang="da-DK" sz="1000" dirty="0" smtClean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læge eller</a:t>
                      </a:r>
                      <a:r>
                        <a:rPr lang="da-DK" sz="1000" baseline="0" dirty="0" smtClean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 af neurologisk læge via ”blomsten” i EPJ (Den Nationale Henvisningsformidling ALT+Shift+7</a:t>
                      </a:r>
                      <a:r>
                        <a:rPr lang="da-DK" sz="1000" baseline="0" dirty="0" smtClean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).</a:t>
                      </a:r>
                    </a:p>
                    <a:p>
                      <a:endParaRPr lang="da-DK" sz="1000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68580" marR="68580" marT="0" marB="0"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644518053"/>
                  </a:ext>
                </a:extLst>
              </a:tr>
              <a:tr h="1047614">
                <a:tc>
                  <a:txBody>
                    <a:bodyPr/>
                    <a:lstStyle/>
                    <a:p>
                      <a:r>
                        <a:rPr lang="da-DK" sz="10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Patienter med igangværende </a:t>
                      </a:r>
                      <a:r>
                        <a:rPr lang="da-DK" sz="1000" dirty="0" smtClean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genoptræningsplaner</a:t>
                      </a:r>
                      <a:endParaRPr lang="da-DK" sz="1000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68580" marR="68580" marT="0" marB="0"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r>
                        <a:rPr lang="da-DK" sz="1000" dirty="0" smtClean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Genoptræningsplaner </a:t>
                      </a:r>
                      <a:r>
                        <a:rPr lang="da-DK" sz="10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under to måneder gamle kan forventes at være i gang </a:t>
                      </a:r>
                      <a:r>
                        <a:rPr lang="da-DK" sz="1000" dirty="0" smtClean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– ellers </a:t>
                      </a:r>
                      <a:r>
                        <a:rPr lang="da-DK" sz="10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spørg patienten</a:t>
                      </a:r>
                      <a:r>
                        <a:rPr lang="da-DK" sz="1000" dirty="0" smtClean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. Se</a:t>
                      </a:r>
                      <a:r>
                        <a:rPr lang="da-DK" sz="1000" baseline="0" dirty="0" smtClean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 eventuel slutstatus vælg ”Korrespondancebreve</a:t>
                      </a:r>
                      <a:r>
                        <a:rPr lang="da-DK" sz="1000" baseline="0" dirty="0" smtClean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”.</a:t>
                      </a:r>
                    </a:p>
                    <a:p>
                      <a:endParaRPr lang="da-DK" sz="1000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68580" marR="68580" marT="0" marB="0"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68063766"/>
                  </a:ext>
                </a:extLst>
              </a:tr>
              <a:tr h="926074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a-DK" sz="1000" dirty="0" smtClean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Ved</a:t>
                      </a:r>
                      <a:r>
                        <a:rPr lang="da-DK" sz="1000" baseline="0" dirty="0" smtClean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 ønske om optimering af igangværende kommunal genoptræning</a:t>
                      </a:r>
                      <a:endParaRPr lang="da-DK" sz="1000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68580" marR="68580" marT="0" marB="0"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r>
                        <a:rPr lang="da-DK" sz="1000" dirty="0" smtClean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Kommunerne bestemmer,</a:t>
                      </a:r>
                      <a:r>
                        <a:rPr lang="da-DK" sz="1000" baseline="0" dirty="0" smtClean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 hvilket tilbud og intensitet af genoptræning, som patienten tilbydes. Vi har ikke mulighed for at ændre kommunens tilbud</a:t>
                      </a:r>
                      <a:r>
                        <a:rPr lang="da-DK" sz="1000" baseline="0" dirty="0" smtClean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.</a:t>
                      </a:r>
                    </a:p>
                    <a:p>
                      <a:endParaRPr lang="da-DK" sz="1000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68580" marR="68580" marT="0" marB="0"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31013249"/>
                  </a:ext>
                </a:extLst>
              </a:tr>
              <a:tr h="1601353">
                <a:tc>
                  <a:txBody>
                    <a:bodyPr/>
                    <a:lstStyle/>
                    <a:p>
                      <a:r>
                        <a:rPr lang="da-DK" sz="1000" dirty="0" smtClean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Indlagte patienter i andre specialer</a:t>
                      </a:r>
                      <a:r>
                        <a:rPr lang="da-DK" sz="1000" baseline="0" dirty="0" smtClean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 </a:t>
                      </a:r>
                      <a:r>
                        <a:rPr lang="da-DK" sz="1000" dirty="0" smtClean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med neurologiske</a:t>
                      </a:r>
                      <a:r>
                        <a:rPr lang="da-DK" sz="1000" baseline="0" dirty="0" smtClean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 udfald.</a:t>
                      </a:r>
                    </a:p>
                    <a:p>
                      <a:endParaRPr lang="da-DK" sz="1000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68580" marR="68580" marT="0" marB="0"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a-DK" sz="10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De respektive specialer har selv tilknyttet </a:t>
                      </a:r>
                      <a:r>
                        <a:rPr lang="da-DK" sz="1000" dirty="0" smtClean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ergo- og </a:t>
                      </a:r>
                      <a:r>
                        <a:rPr lang="da-DK" sz="1000" dirty="0" smtClean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fysioterapeuter, som kan varetage generel</a:t>
                      </a:r>
                      <a:r>
                        <a:rPr lang="da-DK" sz="1000" baseline="0" dirty="0" smtClean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 vurdering. Ved komplekse behov/ behov for specialiseret neurologisk vurdering, kan sendes tilsyn til neurologisk ergo- og/eller fysioterapeut.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a-DK" sz="1000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68580" marR="68580" marT="0" marB="0"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29770529"/>
                  </a:ext>
                </a:extLst>
              </a:tr>
            </a:tbl>
          </a:graphicData>
        </a:graphic>
      </p:graphicFrame>
      <p:sp>
        <p:nvSpPr>
          <p:cNvPr id="2" name="Tekstfelt 1"/>
          <p:cNvSpPr txBox="1"/>
          <p:nvPr/>
        </p:nvSpPr>
        <p:spPr>
          <a:xfrm>
            <a:off x="249959" y="167774"/>
            <a:ext cx="565637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a-DK" sz="1400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Henvisning til ergo- og fysioterapeutisk vurdering</a:t>
            </a:r>
          </a:p>
          <a:p>
            <a:pPr algn="ctr"/>
            <a:r>
              <a:rPr lang="da-DK" sz="1400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i Klassisk Neurologi</a:t>
            </a:r>
            <a:endParaRPr lang="da-DK" sz="1400" b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3" name="Tekstfelt 2"/>
          <p:cNvSpPr txBox="1"/>
          <p:nvPr/>
        </p:nvSpPr>
        <p:spPr>
          <a:xfrm>
            <a:off x="8623228" y="25087"/>
            <a:ext cx="335462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a-DK" b="1" dirty="0" smtClean="0"/>
              <a:t>OBS!</a:t>
            </a:r>
            <a:endParaRPr lang="da-DK" b="1" dirty="0"/>
          </a:p>
        </p:txBody>
      </p:sp>
      <p:sp>
        <p:nvSpPr>
          <p:cNvPr id="30" name="Højrepil 29"/>
          <p:cNvSpPr/>
          <p:nvPr/>
        </p:nvSpPr>
        <p:spPr>
          <a:xfrm rot="5400000">
            <a:off x="1206280" y="2169394"/>
            <a:ext cx="523580" cy="325046"/>
          </a:xfrm>
          <a:prstGeom prst="rightArrow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35" name="Tekstfelt 34"/>
          <p:cNvSpPr txBox="1"/>
          <p:nvPr/>
        </p:nvSpPr>
        <p:spPr>
          <a:xfrm>
            <a:off x="1764818" y="2132949"/>
            <a:ext cx="7990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14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JA</a:t>
            </a:r>
            <a:endParaRPr lang="da-DK" sz="14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4" name="Tekstfelt 3"/>
          <p:cNvSpPr txBox="1"/>
          <p:nvPr/>
        </p:nvSpPr>
        <p:spPr>
          <a:xfrm>
            <a:off x="1764818" y="5710203"/>
            <a:ext cx="2406823" cy="4945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da-DK" dirty="0"/>
          </a:p>
        </p:txBody>
      </p:sp>
      <p:sp>
        <p:nvSpPr>
          <p:cNvPr id="5" name="Tekstfelt 4"/>
          <p:cNvSpPr txBox="1"/>
          <p:nvPr/>
        </p:nvSpPr>
        <p:spPr>
          <a:xfrm>
            <a:off x="273161" y="6303507"/>
            <a:ext cx="2475181" cy="307777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da-DK" sz="1400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Spørg hvis du er i tvivl</a:t>
            </a:r>
            <a:endParaRPr lang="da-DK" sz="1400" b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37" name="Rektangel med afrundet, diagonalt hjørne 36"/>
          <p:cNvSpPr/>
          <p:nvPr/>
        </p:nvSpPr>
        <p:spPr>
          <a:xfrm>
            <a:off x="273161" y="1318076"/>
            <a:ext cx="2269471" cy="575074"/>
          </a:xfrm>
          <a:prstGeom prst="round2Diag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da-DK" sz="1000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Er der mistanke </a:t>
            </a:r>
            <a:r>
              <a:rPr lang="da-DK" sz="1000" dirty="0" smtClean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om, at patienten har ændret eller tab </a:t>
            </a:r>
            <a:r>
              <a:rPr lang="da-DK" sz="1000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af funktionsevne?</a:t>
            </a:r>
          </a:p>
        </p:txBody>
      </p:sp>
    </p:spTree>
    <p:extLst>
      <p:ext uri="{BB962C8B-B14F-4D97-AF65-F5344CB8AC3E}">
        <p14:creationId xmlns:p14="http://schemas.microsoft.com/office/powerpoint/2010/main" val="39346657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-tema">
  <a:themeElements>
    <a:clrScheme name="Kontor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ontor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ont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-tema">
  <a:themeElements>
    <a:clrScheme name="Kontor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ontor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ont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390</Words>
  <Application>Microsoft Office PowerPoint</Application>
  <PresentationFormat>Widescreen</PresentationFormat>
  <Paragraphs>60</Paragraphs>
  <Slides>1</Slides>
  <Notes>0</Notes>
  <HiddenSlides>0</HiddenSlides>
  <MMClips>0</MMClips>
  <ScaleCrop>false</ScaleCrop>
  <HeadingPairs>
    <vt:vector size="6" baseType="variant">
      <vt:variant>
        <vt:lpstr>Benyttede skrifttyper</vt:lpstr>
      </vt:variant>
      <vt:variant>
        <vt:i4>6</vt:i4>
      </vt:variant>
      <vt:variant>
        <vt:lpstr>Tema</vt:lpstr>
      </vt:variant>
      <vt:variant>
        <vt:i4>1</vt:i4>
      </vt:variant>
      <vt:variant>
        <vt:lpstr>Slidetitler</vt:lpstr>
      </vt:variant>
      <vt:variant>
        <vt:i4>1</vt:i4>
      </vt:variant>
    </vt:vector>
  </HeadingPairs>
  <TitlesOfParts>
    <vt:vector size="8" baseType="lpstr">
      <vt:lpstr>Arial</vt:lpstr>
      <vt:lpstr>Calibri</vt:lpstr>
      <vt:lpstr>Calibri Light</vt:lpstr>
      <vt:lpstr>Cambria Math</vt:lpstr>
      <vt:lpstr>Verdana</vt:lpstr>
      <vt:lpstr>Wingdings</vt:lpstr>
      <vt:lpstr>Office-tema</vt:lpstr>
      <vt:lpstr>PowerPoint-præsentation</vt:lpstr>
    </vt:vector>
  </TitlesOfParts>
  <Company>Region Midtjylland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PowerPoint-præsentation</dc:title>
  <dc:creator>Camilla Kiær</dc:creator>
  <cp:lastModifiedBy>Charlotte Kjeldsen</cp:lastModifiedBy>
  <cp:revision>23</cp:revision>
  <cp:lastPrinted>2024-01-02T09:10:01Z</cp:lastPrinted>
  <dcterms:created xsi:type="dcterms:W3CDTF">2023-10-09T07:03:35Z</dcterms:created>
  <dcterms:modified xsi:type="dcterms:W3CDTF">2024-09-13T07:53:01Z</dcterms:modified>
</cp:coreProperties>
</file>